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73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1" r:id="rId11"/>
    <p:sldId id="272" r:id="rId12"/>
    <p:sldId id="267" r:id="rId13"/>
    <p:sldId id="269" r:id="rId14"/>
    <p:sldId id="270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3F348-6361-4D5B-8C4D-1D860BDC85A5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95687-549E-46DD-9A72-2495A77E69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2832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82C750-2600-40D3-89EE-9E95FBA9D6AB}" type="slidenum">
              <a:rPr kumimoji="0" lang="nl-NL" altLang="nl-N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15883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DE9597-709E-4AD0-9C22-AB0C6FB5C946}" type="slidenum">
              <a:rPr kumimoji="0" lang="nl-NL" altLang="nl-N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58532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050A48-432C-451D-B5DB-E6A5515F8F35}" type="slidenum">
              <a:rPr kumimoji="0" lang="nl-NL" altLang="nl-N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l-NL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16556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92E943-AA17-4F2D-9305-07D5FE0A67E4}" type="slidenum">
              <a:rPr kumimoji="0" lang="nl-NL" altLang="nl-N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l-NL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6848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483A0B-0152-44B0-B494-D910D9FBB25D}" type="slidenum">
              <a:rPr kumimoji="0" lang="nl-NL" altLang="nl-N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l-NL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93644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48919-9E5D-4872-9B33-E29C6D989840}" type="slidenum">
              <a:rPr kumimoji="0" lang="nl-NL" altLang="nl-NL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l-NL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15582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0DED-7E33-824B-8C01-EA3BD04A80D6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7D56C2A-318B-A348-95F9-DA1733624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7452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-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0DED-7E33-824B-8C01-EA3BD04A80D6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7D56C2A-318B-A348-95F9-DA1733624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5187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0DED-7E33-824B-8C01-EA3BD04A80D6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7D56C2A-318B-A348-95F9-DA1733624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1277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0DED-7E33-824B-8C01-EA3BD04A80D6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7D56C2A-318B-A348-95F9-DA17336249B2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3178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0DED-7E33-824B-8C01-EA3BD04A80D6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7D56C2A-318B-A348-95F9-DA1733624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625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0DED-7E33-824B-8C01-EA3BD04A80D6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C2A-318B-A348-95F9-DA1733624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1913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s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0DED-7E33-824B-8C01-EA3BD04A80D6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C2A-318B-A348-95F9-DA1733624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6854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0DED-7E33-824B-8C01-EA3BD04A80D6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C2A-318B-A348-95F9-DA1733624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2235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A680DED-7E33-824B-8C01-EA3BD04A80D6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7D56C2A-318B-A348-95F9-DA1733624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8388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0DED-7E33-824B-8C01-EA3BD04A80D6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C2A-318B-A348-95F9-DA1733624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623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0DED-7E33-824B-8C01-EA3BD04A80D6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7D56C2A-318B-A348-95F9-DA1733624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5929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0DED-7E33-824B-8C01-EA3BD04A80D6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C2A-318B-A348-95F9-DA1733624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984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0DED-7E33-824B-8C01-EA3BD04A80D6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C2A-318B-A348-95F9-DA1733624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3599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0DED-7E33-824B-8C01-EA3BD04A80D6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C2A-318B-A348-95F9-DA1733624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2301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0DED-7E33-824B-8C01-EA3BD04A80D6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C2A-318B-A348-95F9-DA1733624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725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0DED-7E33-824B-8C01-EA3BD04A80D6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C2A-318B-A348-95F9-DA1733624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9037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0DED-7E33-824B-8C01-EA3BD04A80D6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56C2A-318B-A348-95F9-DA1733624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6593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80DED-7E33-824B-8C01-EA3BD04A80D6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56C2A-318B-A348-95F9-DA17336249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5776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/>
              <a:t>1.1 </a:t>
            </a:r>
            <a:r>
              <a:rPr lang="nl-NL" dirty="0"/>
              <a:t>DE GRONDWET VAN 1848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dirty="0"/>
              <a:t>HOOFDSTUK 1</a:t>
            </a:r>
          </a:p>
          <a:p>
            <a:pPr algn="ctr"/>
            <a:r>
              <a:rPr lang="nl-NL" dirty="0"/>
              <a:t>NEDERLAND VAN 1848 TOT 1914</a:t>
            </a:r>
          </a:p>
        </p:txBody>
      </p:sp>
    </p:spTree>
    <p:extLst>
      <p:ext uri="{BB962C8B-B14F-4D97-AF65-F5344CB8AC3E}">
        <p14:creationId xmlns:p14="http://schemas.microsoft.com/office/powerpoint/2010/main" val="1088090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DISTRICTENSTELSEL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>
          <a:xfrm>
            <a:off x="0" y="2336873"/>
            <a:ext cx="12191999" cy="3599316"/>
          </a:xfrm>
        </p:spPr>
        <p:txBody>
          <a:bodyPr/>
          <a:lstStyle/>
          <a:p>
            <a:r>
              <a:rPr lang="nl-NL" dirty="0"/>
              <a:t>Vertegenwoordigers worden voor de Tweede Kamer gekozen via het districtenstelsel</a:t>
            </a:r>
          </a:p>
          <a:p>
            <a:r>
              <a:rPr lang="nl-NL" b="1" dirty="0"/>
              <a:t>NL is opgedeeld in 100 districten</a:t>
            </a:r>
          </a:p>
          <a:p>
            <a:r>
              <a:rPr lang="nl-NL" b="1" dirty="0"/>
              <a:t>Elk district kiest één vertegenwoordiger</a:t>
            </a:r>
          </a:p>
          <a:p>
            <a:r>
              <a:rPr lang="nl-NL" dirty="0"/>
              <a:t>Alle partijen kunnen meedoen in alle districten</a:t>
            </a:r>
          </a:p>
          <a:p>
            <a:r>
              <a:rPr lang="nl-NL" b="1" dirty="0"/>
              <a:t>Alleen de winnaar van het district gaat naar de Tweede Kamer</a:t>
            </a:r>
          </a:p>
        </p:txBody>
      </p:sp>
    </p:spTree>
    <p:extLst>
      <p:ext uri="{BB962C8B-B14F-4D97-AF65-F5344CB8AC3E}">
        <p14:creationId xmlns:p14="http://schemas.microsoft.com/office/powerpoint/2010/main" val="112642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VOOR- EN NADELEN VAN HET DISTRICTENSTELSEL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nl-NL" dirty="0"/>
              <a:t>VOORDELEN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>
          <a:xfrm>
            <a:off x="0" y="3030008"/>
            <a:ext cx="5378677" cy="2906179"/>
          </a:xfrm>
        </p:spPr>
        <p:txBody>
          <a:bodyPr/>
          <a:lstStyle/>
          <a:p>
            <a:r>
              <a:rPr lang="nl-NL" dirty="0"/>
              <a:t>Elk district in NL is vertegenwoordigd in de 2</a:t>
            </a:r>
            <a:r>
              <a:rPr lang="nl-NL" baseline="30000" dirty="0"/>
              <a:t>e</a:t>
            </a:r>
            <a:r>
              <a:rPr lang="nl-NL" dirty="0"/>
              <a:t> kamer</a:t>
            </a:r>
          </a:p>
          <a:p>
            <a:r>
              <a:rPr lang="nl-NL" dirty="0"/>
              <a:t>Kiezers hebben een band met ’hun’ </a:t>
            </a:r>
            <a:r>
              <a:rPr lang="nl-NL" dirty="0" err="1"/>
              <a:t>volkvertegenwoordiger</a:t>
            </a:r>
            <a:endParaRPr lang="nl-NL" dirty="0"/>
          </a:p>
          <a:p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nl-NL" dirty="0"/>
              <a:t>NADELEN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6176119" cy="2906179"/>
          </a:xfrm>
        </p:spPr>
        <p:txBody>
          <a:bodyPr/>
          <a:lstStyle/>
          <a:p>
            <a:r>
              <a:rPr lang="nl-NL" dirty="0"/>
              <a:t>Grote groepen kiezers kunnen niet vertegenwoordigd zijn in de 2</a:t>
            </a:r>
            <a:r>
              <a:rPr lang="nl-NL" baseline="30000" dirty="0"/>
              <a:t>e</a:t>
            </a:r>
            <a:r>
              <a:rPr lang="nl-NL" dirty="0"/>
              <a:t> Kamer; geen evenredige vertegenwoordiging</a:t>
            </a:r>
          </a:p>
          <a:p>
            <a:r>
              <a:rPr lang="nl-NL" dirty="0"/>
              <a:t>Kleine partijen komen moeilijk in de 2</a:t>
            </a:r>
            <a:r>
              <a:rPr lang="nl-NL" baseline="30000" dirty="0"/>
              <a:t>e</a:t>
            </a:r>
            <a:r>
              <a:rPr lang="nl-NL" dirty="0"/>
              <a:t> kamer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550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753228"/>
            <a:ext cx="10467975" cy="1080938"/>
          </a:xfrm>
        </p:spPr>
        <p:txBody>
          <a:bodyPr>
            <a:normAutofit fontScale="90000"/>
          </a:bodyPr>
          <a:lstStyle/>
          <a:p>
            <a:pPr algn="ctr"/>
            <a:br>
              <a:rPr lang="nl-NL" b="1" dirty="0"/>
            </a:br>
            <a:r>
              <a:rPr lang="nl-NL" b="1" dirty="0"/>
              <a:t>PARLEMENT = STATEN-GENERAAL = 2</a:t>
            </a:r>
            <a:r>
              <a:rPr lang="nl-NL" b="1" baseline="30000" dirty="0"/>
              <a:t>E</a:t>
            </a:r>
            <a:r>
              <a:rPr lang="nl-NL" b="1" dirty="0"/>
              <a:t> EN 1</a:t>
            </a:r>
            <a:r>
              <a:rPr lang="nl-NL" b="1" baseline="30000" dirty="0"/>
              <a:t>E</a:t>
            </a:r>
            <a:r>
              <a:rPr lang="nl-NL" b="1" dirty="0"/>
              <a:t> KAMER</a:t>
            </a:r>
            <a:br>
              <a:rPr lang="nl-NL" b="1" dirty="0"/>
            </a:br>
            <a:r>
              <a:rPr lang="nl-NL" b="1" dirty="0"/>
              <a:t>									WETGEVENDE EN CONTROLERENDE MACHT </a:t>
            </a:r>
            <a:br>
              <a:rPr lang="nl-NL" b="1" dirty="0"/>
            </a:br>
            <a:endParaRPr lang="nl-NL" b="1" dirty="0"/>
          </a:p>
        </p:txBody>
      </p:sp>
      <p:sp>
        <p:nvSpPr>
          <p:cNvPr id="7" name="Tijdelijke aanduiding voor verticale tekst 6"/>
          <p:cNvSpPr>
            <a:spLocks noGrp="1"/>
          </p:cNvSpPr>
          <p:nvPr>
            <p:ph idx="1"/>
          </p:nvPr>
        </p:nvSpPr>
        <p:spPr>
          <a:xfrm>
            <a:off x="838200" y="2009553"/>
            <a:ext cx="10515600" cy="4529470"/>
          </a:xfrm>
        </p:spPr>
        <p:txBody>
          <a:bodyPr>
            <a:normAutofit/>
          </a:bodyPr>
          <a:lstStyle/>
          <a:p>
            <a:r>
              <a:rPr lang="nl-NL" dirty="0"/>
              <a:t>Parlement = </a:t>
            </a:r>
            <a:r>
              <a:rPr lang="nl-NL" b="1" dirty="0"/>
              <a:t>volksvertegenwoordiging</a:t>
            </a:r>
            <a:r>
              <a:rPr lang="nl-NL" dirty="0"/>
              <a:t> = Staten-Generaal</a:t>
            </a:r>
          </a:p>
          <a:p>
            <a:r>
              <a:rPr lang="nl-NL" dirty="0"/>
              <a:t>S-G bestaat uit Eerste en Tweede Kamer</a:t>
            </a:r>
          </a:p>
          <a:p>
            <a:r>
              <a:rPr lang="nl-NL" b="1" dirty="0"/>
              <a:t>Parlement heeft hoogste macht in NL; zij controleren de regering</a:t>
            </a:r>
          </a:p>
          <a:p>
            <a:endParaRPr lang="nl-NL" dirty="0"/>
          </a:p>
          <a:p>
            <a:r>
              <a:rPr lang="nl-NL" dirty="0"/>
              <a:t>Tweede Kamer heeft nu 150 leden</a:t>
            </a:r>
          </a:p>
          <a:p>
            <a:r>
              <a:rPr lang="nl-NL" dirty="0"/>
              <a:t>Eerste kamer heeft nu 75 leden</a:t>
            </a:r>
          </a:p>
          <a:p>
            <a:endParaRPr lang="nl-NL" dirty="0"/>
          </a:p>
          <a:p>
            <a:r>
              <a:rPr lang="nl-NL" b="1" dirty="0"/>
              <a:t>Tweede Kamer belangrijker dan Eerste Kamer, omdat:</a:t>
            </a:r>
          </a:p>
          <a:p>
            <a:r>
              <a:rPr lang="nl-NL" dirty="0"/>
              <a:t>Tweede Kamer heeft meer rechten en wordt direct gekozen</a:t>
            </a:r>
          </a:p>
          <a:p>
            <a:r>
              <a:rPr lang="nl-NL" dirty="0"/>
              <a:t>Eerste Kamer heeft minder rechten en wordt indirect gekozen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0772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RECHTEN VAN HET PARLEMENT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nl-NL" dirty="0"/>
              <a:t>CONTROLERENDE RECHTEN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Recht van enquête 	           (1e en 2</a:t>
            </a:r>
            <a:r>
              <a:rPr lang="nl-NL" baseline="30000" dirty="0"/>
              <a:t>e</a:t>
            </a:r>
            <a:r>
              <a:rPr lang="nl-NL" dirty="0"/>
              <a:t> Kamer)</a:t>
            </a:r>
          </a:p>
          <a:p>
            <a:r>
              <a:rPr lang="nl-NL" dirty="0"/>
              <a:t>Recht van interpellatie              (1e en 2</a:t>
            </a:r>
            <a:r>
              <a:rPr lang="nl-NL" baseline="30000" dirty="0"/>
              <a:t>e</a:t>
            </a:r>
            <a:r>
              <a:rPr lang="nl-NL" dirty="0"/>
              <a:t> Kamer)</a:t>
            </a:r>
          </a:p>
          <a:p>
            <a:r>
              <a:rPr lang="nl-NL" dirty="0"/>
              <a:t>Recht van budget                      (1e en 2</a:t>
            </a:r>
            <a:r>
              <a:rPr lang="nl-NL" baseline="30000" dirty="0"/>
              <a:t>e</a:t>
            </a:r>
            <a:r>
              <a:rPr lang="nl-NL" dirty="0"/>
              <a:t> Kamer)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nl-NL" dirty="0"/>
              <a:t>WETGEVENDE RECHTEN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/>
              <a:t>Recht van amendement 	      (2</a:t>
            </a:r>
            <a:r>
              <a:rPr lang="nl-NL" baseline="30000" dirty="0"/>
              <a:t>e</a:t>
            </a:r>
            <a:r>
              <a:rPr lang="nl-NL" dirty="0"/>
              <a:t> Kamer)</a:t>
            </a:r>
          </a:p>
          <a:p>
            <a:r>
              <a:rPr lang="nl-NL" dirty="0"/>
              <a:t>Recht van initiatief 	            (2</a:t>
            </a:r>
            <a:r>
              <a:rPr lang="nl-NL" baseline="30000" dirty="0"/>
              <a:t>e</a:t>
            </a:r>
            <a:r>
              <a:rPr lang="nl-NL" dirty="0"/>
              <a:t> Kamer)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0533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93548"/>
          </a:xfrm>
        </p:spPr>
        <p:txBody>
          <a:bodyPr>
            <a:normAutofit/>
          </a:bodyPr>
          <a:lstStyle/>
          <a:p>
            <a:pPr algn="ctr"/>
            <a:r>
              <a:rPr lang="nl-NL" altLang="nl-NL" b="1" dirty="0"/>
              <a:t>KLASSIEKE GRONDRECHTEN</a:t>
            </a:r>
            <a:br>
              <a:rPr lang="nl-NL" altLang="nl-NL" b="1" dirty="0"/>
            </a:br>
            <a:r>
              <a:rPr lang="nl-NL" altLang="nl-NL" b="1" dirty="0"/>
              <a:t>1848</a:t>
            </a:r>
          </a:p>
        </p:txBody>
      </p:sp>
      <p:sp>
        <p:nvSpPr>
          <p:cNvPr id="19459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988288"/>
            <a:ext cx="10515600" cy="4710223"/>
          </a:xfrm>
        </p:spPr>
        <p:txBody>
          <a:bodyPr>
            <a:normAutofit lnSpcReduction="10000"/>
          </a:bodyPr>
          <a:lstStyle/>
          <a:p>
            <a:r>
              <a:rPr lang="nl-NL" altLang="nl-NL" b="1" dirty="0"/>
              <a:t>Klassieke grondrechten = vrijheidsrechten</a:t>
            </a:r>
          </a:p>
          <a:p>
            <a:r>
              <a:rPr lang="nl-NL" altLang="nl-NL" b="1" dirty="0"/>
              <a:t>Doel klassieke grondrechten in grondwet  </a:t>
            </a:r>
            <a:r>
              <a:rPr lang="nl-NL" altLang="nl-NL" b="1" dirty="0">
                <a:sym typeface="Wingdings" pitchFamily="2" charset="2"/>
              </a:rPr>
              <a:t> Burgers beschermen tegen overheid</a:t>
            </a:r>
          </a:p>
          <a:p>
            <a:endParaRPr lang="nl-NL" altLang="nl-NL" dirty="0">
              <a:solidFill>
                <a:schemeClr val="bg1"/>
              </a:solidFill>
              <a:sym typeface="Wingdings" pitchFamily="2" charset="2"/>
            </a:endParaRPr>
          </a:p>
          <a:p>
            <a:r>
              <a:rPr lang="nl-NL" altLang="nl-NL" dirty="0">
                <a:sym typeface="Wingdings" pitchFamily="2" charset="2"/>
              </a:rPr>
              <a:t>Recht op gelijke behandeling (art. 1)</a:t>
            </a:r>
          </a:p>
          <a:p>
            <a:r>
              <a:rPr lang="nl-NL" altLang="nl-NL" dirty="0">
                <a:sym typeface="Wingdings" pitchFamily="2" charset="2"/>
              </a:rPr>
              <a:t>Vrijheid van meningsuiting</a:t>
            </a:r>
          </a:p>
          <a:p>
            <a:r>
              <a:rPr lang="nl-NL" altLang="nl-NL" dirty="0">
                <a:sym typeface="Wingdings" pitchFamily="2" charset="2"/>
              </a:rPr>
              <a:t>Vrijheid van drukpers</a:t>
            </a:r>
          </a:p>
          <a:p>
            <a:r>
              <a:rPr lang="nl-NL" altLang="nl-NL" dirty="0">
                <a:sym typeface="Wingdings" pitchFamily="2" charset="2"/>
              </a:rPr>
              <a:t>Vrijheid van vereniging en vergadering</a:t>
            </a:r>
          </a:p>
          <a:p>
            <a:r>
              <a:rPr lang="nl-NL" altLang="nl-NL" dirty="0">
                <a:sym typeface="Wingdings" pitchFamily="2" charset="2"/>
              </a:rPr>
              <a:t>Vrijheid van godsdienst    					           scheiding van kerk en staat</a:t>
            </a:r>
          </a:p>
          <a:p>
            <a:r>
              <a:rPr lang="nl-NL" altLang="nl-NL" dirty="0">
                <a:sym typeface="Wingdings" pitchFamily="2" charset="2"/>
              </a:rPr>
              <a:t>Vrijheid van onderwijs</a:t>
            </a:r>
          </a:p>
          <a:p>
            <a:endParaRPr lang="nl-NL" alt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3207" y="2985130"/>
            <a:ext cx="4778793" cy="385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833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nl-NL" altLang="nl-NL" sz="4000" b="1" dirty="0"/>
              <a:t>KONING WILLEM I</a:t>
            </a:r>
            <a:br>
              <a:rPr lang="nl-NL" altLang="nl-NL" sz="4000" b="1" dirty="0"/>
            </a:br>
            <a:r>
              <a:rPr lang="nl-NL" altLang="nl-NL" sz="4000" b="1" dirty="0"/>
              <a:t>1813 - 1840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0321" y="2336873"/>
            <a:ext cx="9613861" cy="386190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nl-NL" altLang="nl-NL" b="1" dirty="0"/>
              <a:t>Taken vastgelegd in grondwet</a:t>
            </a:r>
            <a:endParaRPr lang="nl-NL" altLang="nl-NL" b="1" dirty="0">
              <a:sym typeface="Wingdings" panose="05000000000000000000" pitchFamily="2" charset="2"/>
            </a:endParaRPr>
          </a:p>
          <a:p>
            <a:pPr eaLnBrk="1" hangingPunct="1"/>
            <a:r>
              <a:rPr lang="nl-NL" altLang="nl-NL" b="1" dirty="0">
                <a:sym typeface="Wingdings" panose="05000000000000000000" pitchFamily="2" charset="2"/>
              </a:rPr>
              <a:t>Koning heeft veel macht</a:t>
            </a:r>
          </a:p>
          <a:p>
            <a:pPr eaLnBrk="1" hangingPunct="1"/>
            <a:r>
              <a:rPr lang="nl-NL" altLang="nl-NL" b="1" dirty="0">
                <a:sym typeface="Wingdings" panose="05000000000000000000" pitchFamily="2" charset="2"/>
              </a:rPr>
              <a:t>Willem I is staatshoofd en regeringsleider</a:t>
            </a:r>
          </a:p>
          <a:p>
            <a:pPr eaLnBrk="1" hangingPunct="1"/>
            <a:r>
              <a:rPr lang="nl-NL" altLang="nl-NL" b="1" dirty="0">
                <a:sym typeface="Wingdings" panose="05000000000000000000" pitchFamily="2" charset="2"/>
              </a:rPr>
              <a:t>Ministers zijn zijn dienaren</a:t>
            </a:r>
            <a:endParaRPr lang="nl-NL" altLang="nl-NL" b="1" dirty="0"/>
          </a:p>
          <a:p>
            <a:pPr eaLnBrk="1" hangingPunct="1"/>
            <a:endParaRPr lang="nl-NL" altLang="nl-NL" b="1" dirty="0"/>
          </a:p>
          <a:p>
            <a:pPr eaLnBrk="1" hangingPunct="1"/>
            <a:r>
              <a:rPr lang="nl-NL" altLang="nl-NL" b="1" dirty="0"/>
              <a:t>Willem I geeft opdracht om wetten uit te voeren aan ministers</a:t>
            </a:r>
          </a:p>
          <a:p>
            <a:r>
              <a:rPr lang="nl-NL" altLang="nl-NL" b="1" dirty="0"/>
              <a:t>Willem I benoemt en ontslaat ministers</a:t>
            </a:r>
          </a:p>
          <a:p>
            <a:r>
              <a:rPr lang="nl-NL" altLang="nl-NL" b="1" dirty="0"/>
              <a:t>Willem I benoemt leden van de 1</a:t>
            </a:r>
            <a:r>
              <a:rPr lang="nl-NL" altLang="nl-NL" b="1" baseline="30000" dirty="0"/>
              <a:t>e</a:t>
            </a:r>
            <a:r>
              <a:rPr lang="nl-NL" altLang="nl-NL" b="1" dirty="0"/>
              <a:t> Kamer</a:t>
            </a:r>
          </a:p>
          <a:p>
            <a:r>
              <a:rPr lang="nl-NL" altLang="nl-NL" b="1" dirty="0"/>
              <a:t>Willem I regeert bij Koninklijk Besluit, waardoor hij zijn plannen niet  met 2</a:t>
            </a:r>
            <a:r>
              <a:rPr lang="nl-NL" altLang="nl-NL" b="1" baseline="30000" dirty="0"/>
              <a:t>e</a:t>
            </a:r>
            <a:r>
              <a:rPr lang="nl-NL" altLang="nl-NL" b="1" dirty="0"/>
              <a:t> Kamer hoeft te bespreken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545" y="2101113"/>
            <a:ext cx="24765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66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nl-NL" altLang="nl-NL" sz="4000" b="1" dirty="0"/>
              <a:t>STATEN-GENERAAL</a:t>
            </a:r>
            <a:br>
              <a:rPr lang="nl-NL" altLang="nl-NL" sz="4000" b="1" dirty="0"/>
            </a:br>
            <a:r>
              <a:rPr lang="nl-NL" altLang="nl-NL" sz="4000" b="1" dirty="0"/>
              <a:t>1813-1848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b="1" dirty="0"/>
              <a:t>Parlement = volksvertegenwoordiging</a:t>
            </a:r>
          </a:p>
          <a:p>
            <a:pPr eaLnBrk="1" hangingPunct="1"/>
            <a:r>
              <a:rPr lang="nl-NL" altLang="nl-NL" b="1" dirty="0"/>
              <a:t>Niet gekozen</a:t>
            </a:r>
            <a:endParaRPr lang="nl-NL" altLang="nl-NL" b="1" dirty="0">
              <a:sym typeface="Wingdings" panose="05000000000000000000" pitchFamily="2" charset="2"/>
            </a:endParaRPr>
          </a:p>
          <a:p>
            <a:pPr eaLnBrk="1" hangingPunct="1"/>
            <a:r>
              <a:rPr lang="nl-NL" altLang="nl-NL" b="1" dirty="0">
                <a:sym typeface="Wingdings" panose="05000000000000000000" pitchFamily="2" charset="2"/>
              </a:rPr>
              <a:t>1</a:t>
            </a:r>
            <a:r>
              <a:rPr lang="nl-NL" altLang="nl-NL" b="1" baseline="30000" dirty="0">
                <a:sym typeface="Wingdings" panose="05000000000000000000" pitchFamily="2" charset="2"/>
              </a:rPr>
              <a:t>e</a:t>
            </a:r>
            <a:r>
              <a:rPr lang="nl-NL" altLang="nl-NL" b="1" dirty="0">
                <a:sym typeface="Wingdings" panose="05000000000000000000" pitchFamily="2" charset="2"/>
              </a:rPr>
              <a:t> kamer benoemd door de koning</a:t>
            </a:r>
          </a:p>
          <a:p>
            <a:pPr eaLnBrk="1" hangingPunct="1"/>
            <a:r>
              <a:rPr lang="nl-NL" altLang="nl-NL" b="1" dirty="0">
                <a:sym typeface="Wingdings" panose="05000000000000000000" pitchFamily="2" charset="2"/>
              </a:rPr>
              <a:t>2</a:t>
            </a:r>
            <a:r>
              <a:rPr lang="nl-NL" altLang="nl-NL" b="1" baseline="30000" dirty="0">
                <a:sym typeface="Wingdings" panose="05000000000000000000" pitchFamily="2" charset="2"/>
              </a:rPr>
              <a:t>e</a:t>
            </a:r>
            <a:r>
              <a:rPr lang="nl-NL" altLang="nl-NL" b="1" dirty="0">
                <a:sym typeface="Wingdings" panose="05000000000000000000" pitchFamily="2" charset="2"/>
              </a:rPr>
              <a:t> kamer benoemd door Provinciale Staten </a:t>
            </a:r>
          </a:p>
          <a:p>
            <a:pPr eaLnBrk="1" hangingPunct="1"/>
            <a:r>
              <a:rPr lang="nl-NL" altLang="nl-NL" b="1" dirty="0">
                <a:sym typeface="Wingdings" panose="05000000000000000000" pitchFamily="2" charset="2"/>
              </a:rPr>
              <a:t>Benoemd door besturen van steden 				           en dorpen  </a:t>
            </a:r>
            <a:endParaRPr lang="nl-NL" altLang="nl-NL" b="1" dirty="0"/>
          </a:p>
          <a:p>
            <a:pPr eaLnBrk="1" hangingPunct="1"/>
            <a:r>
              <a:rPr lang="nl-NL" altLang="nl-NL" b="1" dirty="0"/>
              <a:t> Rijke families 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663" y="3391786"/>
            <a:ext cx="4933662" cy="3466214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8325294" y="2923953"/>
            <a:ext cx="2562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1815 Staten-Generaal in Brussel</a:t>
            </a:r>
          </a:p>
        </p:txBody>
      </p:sp>
    </p:spTree>
    <p:extLst>
      <p:ext uri="{BB962C8B-B14F-4D97-AF65-F5344CB8AC3E}">
        <p14:creationId xmlns:p14="http://schemas.microsoft.com/office/powerpoint/2010/main" val="381976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altLang="nl-NL" b="1" dirty="0"/>
              <a:t>OPKOMST VAN DE LIBERALEN</a:t>
            </a:r>
            <a:br>
              <a:rPr lang="nl-NL" altLang="nl-NL" b="1" dirty="0"/>
            </a:br>
            <a:r>
              <a:rPr lang="nl-NL" altLang="nl-NL" b="1" dirty="0"/>
              <a:t>VANAF 1825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nl-NL" altLang="nl-NL" b="1" dirty="0"/>
              <a:t>Liberalen afkomstig uit hogere burgerij:</a:t>
            </a:r>
          </a:p>
          <a:p>
            <a:pPr eaLnBrk="1" hangingPunct="1">
              <a:defRPr/>
            </a:pPr>
            <a:r>
              <a:rPr lang="nl-NL" altLang="nl-NL" dirty="0"/>
              <a:t>Betalen veel belasting</a:t>
            </a:r>
          </a:p>
          <a:p>
            <a:pPr eaLnBrk="1" hangingPunct="1">
              <a:defRPr/>
            </a:pPr>
            <a:r>
              <a:rPr lang="nl-NL" altLang="nl-NL" dirty="0"/>
              <a:t>geen politieke macht</a:t>
            </a:r>
          </a:p>
          <a:p>
            <a:pPr eaLnBrk="1" hangingPunct="1">
              <a:defRPr/>
            </a:pPr>
            <a:endParaRPr lang="nl-NL" altLang="nl-NL" dirty="0"/>
          </a:p>
          <a:p>
            <a:pPr eaLnBrk="1" hangingPunct="1">
              <a:defRPr/>
            </a:pPr>
            <a:r>
              <a:rPr lang="nl-NL" altLang="nl-NL" b="1" dirty="0"/>
              <a:t>Liberalen eisen:  </a:t>
            </a:r>
            <a:endParaRPr lang="nl-NL" altLang="nl-NL" b="1" dirty="0">
              <a:sym typeface="Wingdings" panose="05000000000000000000" pitchFamily="2" charset="2"/>
            </a:endParaRPr>
          </a:p>
          <a:p>
            <a:pPr eaLnBrk="1" hangingPunct="1">
              <a:defRPr/>
            </a:pPr>
            <a:r>
              <a:rPr lang="nl-NL" altLang="nl-NL" dirty="0"/>
              <a:t>Censuskiesrecht om parlement te kiezen</a:t>
            </a:r>
          </a:p>
          <a:p>
            <a:pPr eaLnBrk="1" hangingPunct="1">
              <a:defRPr/>
            </a:pPr>
            <a:r>
              <a:rPr lang="nl-NL" altLang="nl-NL" dirty="0"/>
              <a:t>Parlement beslist over plannen van regering</a:t>
            </a:r>
          </a:p>
          <a:p>
            <a:pPr eaLnBrk="1" hangingPunct="1">
              <a:defRPr/>
            </a:pPr>
            <a:r>
              <a:rPr lang="nl-NL" altLang="nl-NL" dirty="0"/>
              <a:t>Burgerlijke vrijheden, zoals vrijheid van meningsuiting en godsdienstvrijheid</a:t>
            </a:r>
          </a:p>
          <a:p>
            <a:pPr eaLnBrk="1" hangingPunct="1">
              <a:defRPr/>
            </a:pPr>
            <a:r>
              <a:rPr lang="nl-NL" altLang="nl-NL" dirty="0"/>
              <a:t>Economische vrijheden</a:t>
            </a:r>
          </a:p>
          <a:p>
            <a:pPr marL="0" indent="0">
              <a:buNone/>
              <a:defRPr/>
            </a:pP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715729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altLang="nl-NL" b="1" dirty="0"/>
              <a:t>HET REVOLUTIEJAAR 1848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0321" y="2105247"/>
            <a:ext cx="9613861" cy="383094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NL" altLang="nl-NL" b="1" dirty="0"/>
              <a:t>Overal in Europa revoluties door hogere burgerij, die            politieke macht willen.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b="1" dirty="0"/>
              <a:t>Willem II geeft opdracht voor een nieuwe grondwet aan de liberaal Thorbecke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b="1" dirty="0"/>
              <a:t>Reden = Willem II wil revolutie in NL voorkomen en deel    macht behouden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963" y="4143324"/>
            <a:ext cx="3856074" cy="2714676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8236983" y="5507665"/>
            <a:ext cx="33297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1848 Volksoproer op de dam in Amsterdam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0984" y="856965"/>
            <a:ext cx="2337601" cy="3576811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0154093" y="4646428"/>
            <a:ext cx="1496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Koning Willem II</a:t>
            </a:r>
          </a:p>
        </p:txBody>
      </p:sp>
    </p:spTree>
    <p:extLst>
      <p:ext uri="{BB962C8B-B14F-4D97-AF65-F5344CB8AC3E}">
        <p14:creationId xmlns:p14="http://schemas.microsoft.com/office/powerpoint/2010/main" val="2043484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altLang="nl-NL" b="1" dirty="0"/>
              <a:t>DE GRONDWET VAN RUDOLF THORBECKE</a:t>
            </a:r>
            <a:br>
              <a:rPr lang="nl-NL" altLang="nl-NL" b="1" dirty="0"/>
            </a:br>
            <a:r>
              <a:rPr lang="nl-NL" altLang="nl-NL" b="1" dirty="0"/>
              <a:t>1848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0321" y="2052084"/>
            <a:ext cx="9613861" cy="3884105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nl-NL" altLang="nl-NL" b="1" dirty="0"/>
              <a:t>Liberaal karakter (Thorbecke):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nl-NL" altLang="nl-NL" dirty="0"/>
          </a:p>
          <a:p>
            <a:pPr eaLnBrk="1" hangingPunct="1">
              <a:lnSpc>
                <a:spcPct val="90000"/>
              </a:lnSpc>
            </a:pPr>
            <a:r>
              <a:rPr lang="nl-NL" altLang="nl-NL" dirty="0"/>
              <a:t>Vrijheidsrechten </a:t>
            </a:r>
            <a:r>
              <a:rPr lang="nl-NL" altLang="nl-NL" b="1" dirty="0"/>
              <a:t>= klassieke grondrechten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dirty="0"/>
              <a:t>Politieke verhoudingen tussen koning, ministers en 	              parlement veranderen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b="1" dirty="0"/>
              <a:t>Censuskiesrecht</a:t>
            </a:r>
          </a:p>
          <a:p>
            <a:pPr eaLnBrk="1" hangingPunct="1">
              <a:lnSpc>
                <a:spcPct val="90000"/>
              </a:lnSpc>
            </a:pPr>
            <a:endParaRPr lang="nl-NL" altLang="nl-NL" dirty="0"/>
          </a:p>
          <a:p>
            <a:pPr eaLnBrk="1" hangingPunct="1">
              <a:lnSpc>
                <a:spcPct val="90000"/>
              </a:lnSpc>
            </a:pPr>
            <a:r>
              <a:rPr lang="nl-NL" altLang="nl-NL" dirty="0"/>
              <a:t>Koning verliest macht door: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dirty="0"/>
              <a:t>Verkiezing 1</a:t>
            </a:r>
            <a:r>
              <a:rPr lang="nl-NL" altLang="nl-NL" baseline="30000" dirty="0"/>
              <a:t>e</a:t>
            </a:r>
            <a:r>
              <a:rPr lang="nl-NL" altLang="nl-NL" dirty="0"/>
              <a:t> kamer door Provinciale Staten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dirty="0"/>
              <a:t>Censuskiesrecht 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b="1" dirty="0"/>
              <a:t>Ministeri</a:t>
            </a:r>
            <a:r>
              <a:rPr lang="nl-NL" altLang="nl-NL" b="1" dirty="0">
                <a:cs typeface="Arial" charset="0"/>
              </a:rPr>
              <a:t>ë</a:t>
            </a:r>
            <a:r>
              <a:rPr lang="nl-NL" altLang="nl-NL" b="1" dirty="0"/>
              <a:t>le verantwoordelijkheid</a:t>
            </a:r>
          </a:p>
          <a:p>
            <a:pPr eaLnBrk="1" hangingPunct="1">
              <a:lnSpc>
                <a:spcPct val="90000"/>
              </a:lnSpc>
            </a:pPr>
            <a:endParaRPr lang="nl-NL" altLang="nl-NL" dirty="0"/>
          </a:p>
          <a:p>
            <a:pPr eaLnBrk="1" hangingPunct="1">
              <a:lnSpc>
                <a:spcPct val="90000"/>
              </a:lnSpc>
            </a:pPr>
            <a:r>
              <a:rPr lang="nl-NL" altLang="nl-NL" dirty="0"/>
              <a:t>In grondwet staan belangrijkste rechten en plichten van het volk en de spelregels van ons bestuur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682" y="2585407"/>
            <a:ext cx="3175000" cy="356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754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altLang="nl-NL" sz="4000" b="1" dirty="0"/>
              <a:t>MINISTERIËLE VERANTWOORDELIJKHEID</a:t>
            </a:r>
            <a:br>
              <a:rPr lang="nl-NL" altLang="nl-NL" sz="4000" b="1" dirty="0"/>
            </a:br>
            <a:r>
              <a:rPr lang="nl-NL" altLang="nl-NL" sz="3200" b="1" i="1" dirty="0"/>
              <a:t>DE KONING IS ONSCHENDBAAR</a:t>
            </a:r>
            <a:endParaRPr lang="nl-NL" altLang="nl-NL" sz="4000" b="1" i="1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77658" y="2030819"/>
            <a:ext cx="11276142" cy="482718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nl-NL" altLang="nl-NL" dirty="0"/>
              <a:t>Ministers moeten verantwoording afleggen voor eigen daden aan 2</a:t>
            </a:r>
            <a:r>
              <a:rPr lang="nl-NL" altLang="nl-NL" baseline="30000" dirty="0"/>
              <a:t>e</a:t>
            </a:r>
            <a:r>
              <a:rPr lang="nl-NL" altLang="nl-NL" dirty="0"/>
              <a:t> kamer en niet meer aan de koning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dirty="0"/>
              <a:t>Ministers moeten verantwoording afleggen voor daden van koning aan 2</a:t>
            </a:r>
            <a:r>
              <a:rPr lang="nl-NL" altLang="nl-NL" baseline="30000" dirty="0"/>
              <a:t>e</a:t>
            </a:r>
            <a:r>
              <a:rPr lang="nl-NL" altLang="nl-NL" dirty="0"/>
              <a:t> kamer  </a:t>
            </a:r>
            <a:r>
              <a:rPr lang="nl-NL" altLang="nl-NL" dirty="0">
                <a:sym typeface="Wingdings" pitchFamily="2" charset="2"/>
              </a:rPr>
              <a:t>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b="1" dirty="0">
                <a:sym typeface="Wingdings" pitchFamily="2" charset="2"/>
              </a:rPr>
              <a:t>Ministeriele verantwoordelijkheid             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b="1" dirty="0">
                <a:sym typeface="Wingdings" pitchFamily="2" charset="2"/>
              </a:rPr>
              <a:t>De koning is onschendbaar; </a:t>
            </a:r>
            <a:r>
              <a:rPr lang="nl-NL" altLang="nl-NL" dirty="0">
                <a:sym typeface="Wingdings" pitchFamily="2" charset="2"/>
              </a:rPr>
              <a:t>minister-president legt                                verantwoording af aan 2</a:t>
            </a:r>
            <a:r>
              <a:rPr lang="nl-NL" altLang="nl-NL" baseline="30000" dirty="0">
                <a:sym typeface="Wingdings" pitchFamily="2" charset="2"/>
              </a:rPr>
              <a:t>e</a:t>
            </a:r>
            <a:r>
              <a:rPr lang="nl-NL" altLang="nl-NL" dirty="0">
                <a:sym typeface="Wingdings" pitchFamily="2" charset="2"/>
              </a:rPr>
              <a:t> kamer voor handelen van de koning</a:t>
            </a:r>
            <a:endParaRPr lang="nl-NL" altLang="nl-NL" dirty="0"/>
          </a:p>
          <a:p>
            <a:pPr eaLnBrk="1" hangingPunct="1">
              <a:lnSpc>
                <a:spcPct val="90000"/>
              </a:lnSpc>
            </a:pPr>
            <a:endParaRPr lang="nl-NL" altLang="nl-NL" dirty="0"/>
          </a:p>
          <a:p>
            <a:pPr eaLnBrk="1" hangingPunct="1">
              <a:lnSpc>
                <a:spcPct val="90000"/>
              </a:lnSpc>
            </a:pPr>
            <a:endParaRPr lang="nl-NL" altLang="nl-NL" dirty="0"/>
          </a:p>
          <a:p>
            <a:pPr eaLnBrk="1" hangingPunct="1">
              <a:lnSpc>
                <a:spcPct val="90000"/>
              </a:lnSpc>
            </a:pPr>
            <a:endParaRPr lang="nl-NL" altLang="nl-NL" dirty="0"/>
          </a:p>
          <a:p>
            <a:pPr eaLnBrk="1" hangingPunct="1">
              <a:lnSpc>
                <a:spcPct val="90000"/>
              </a:lnSpc>
            </a:pPr>
            <a:endParaRPr lang="nl-NL" altLang="nl-NL" dirty="0"/>
          </a:p>
          <a:p>
            <a:pPr eaLnBrk="1" hangingPunct="1">
              <a:lnSpc>
                <a:spcPct val="90000"/>
              </a:lnSpc>
            </a:pPr>
            <a:endParaRPr lang="nl-NL" altLang="nl-NL" dirty="0"/>
          </a:p>
          <a:p>
            <a:pPr eaLnBrk="1" hangingPunct="1">
              <a:lnSpc>
                <a:spcPct val="90000"/>
              </a:lnSpc>
            </a:pPr>
            <a:r>
              <a:rPr lang="nl-NL" altLang="nl-NL" dirty="0"/>
              <a:t>Dus koning krijgt minder macht en regering en 2</a:t>
            </a:r>
            <a:r>
              <a:rPr lang="nl-NL" altLang="nl-NL" baseline="30000" dirty="0"/>
              <a:t>e</a:t>
            </a:r>
            <a:r>
              <a:rPr lang="nl-NL" altLang="nl-NL" dirty="0"/>
              <a:t> kamer krijgen meer macht</a:t>
            </a:r>
          </a:p>
          <a:p>
            <a:pPr eaLnBrk="1" hangingPunct="1">
              <a:lnSpc>
                <a:spcPct val="90000"/>
              </a:lnSpc>
            </a:pPr>
            <a:endParaRPr lang="nl-NL" altLang="nl-NL" dirty="0"/>
          </a:p>
          <a:p>
            <a:pPr eaLnBrk="1" hangingPunct="1">
              <a:lnSpc>
                <a:spcPct val="90000"/>
              </a:lnSpc>
            </a:pPr>
            <a:endParaRPr lang="nl-NL" alt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801" y="3251831"/>
            <a:ext cx="3119199" cy="298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543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CENSUSKIESRECHT 1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Alleen mannen, die veel belasting betaalden,                       mochten stemmen</a:t>
            </a:r>
            <a:r>
              <a:rPr lang="nl-NL" dirty="0"/>
              <a:t>; zij waren succesvol en dus                       geschikt om over belangrijke zaken te beslissen</a:t>
            </a:r>
          </a:p>
          <a:p>
            <a:r>
              <a:rPr lang="nl-NL" dirty="0"/>
              <a:t>In tegenstelling tot de armen, die vaak 			        analfabeet waren en vrouwen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172" y="2115879"/>
            <a:ext cx="3919586" cy="459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153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CENSUSKIESRECHT 2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nl-NL" dirty="0"/>
              <a:t>DIRECT GEKOZEN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Gemeenteraad</a:t>
            </a:r>
          </a:p>
          <a:p>
            <a:r>
              <a:rPr lang="nl-NL" dirty="0"/>
              <a:t>Provinciale Staten</a:t>
            </a:r>
          </a:p>
          <a:p>
            <a:r>
              <a:rPr lang="nl-NL" dirty="0"/>
              <a:t>Tweede Kamer</a:t>
            </a:r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nl-NL" dirty="0"/>
              <a:t>INDIRECT GEKOZEN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/>
              <a:t>Eerste Kamer door Provinciale Staten</a:t>
            </a:r>
          </a:p>
        </p:txBody>
      </p:sp>
    </p:spTree>
    <p:extLst>
      <p:ext uri="{BB962C8B-B14F-4D97-AF65-F5344CB8AC3E}">
        <p14:creationId xmlns:p14="http://schemas.microsoft.com/office/powerpoint/2010/main" val="148808351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j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j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j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690</Words>
  <Application>Microsoft Office PowerPoint</Application>
  <PresentationFormat>Breedbeeld</PresentationFormat>
  <Paragraphs>119</Paragraphs>
  <Slides>14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Trebuchet MS</vt:lpstr>
      <vt:lpstr>Berlijn</vt:lpstr>
      <vt:lpstr>1.1 DE GRONDWET VAN 1848</vt:lpstr>
      <vt:lpstr>KONING WILLEM I 1813 - 1840</vt:lpstr>
      <vt:lpstr>STATEN-GENERAAL 1813-1848</vt:lpstr>
      <vt:lpstr>OPKOMST VAN DE LIBERALEN VANAF 1825</vt:lpstr>
      <vt:lpstr>HET REVOLUTIEJAAR 1848</vt:lpstr>
      <vt:lpstr>DE GRONDWET VAN RUDOLF THORBECKE 1848</vt:lpstr>
      <vt:lpstr>MINISTERIËLE VERANTWOORDELIJKHEID DE KONING IS ONSCHENDBAAR</vt:lpstr>
      <vt:lpstr>CENSUSKIESRECHT 1</vt:lpstr>
      <vt:lpstr>CENSUSKIESRECHT 2</vt:lpstr>
      <vt:lpstr>DISTRICTENSTELSEL</vt:lpstr>
      <vt:lpstr>VOOR- EN NADELEN VAN HET DISTRICTENSTELSEL</vt:lpstr>
      <vt:lpstr> PARLEMENT = STATEN-GENERAAL = 2E EN 1E KAMER          WETGEVENDE EN CONTROLERENDE MACHT  </vt:lpstr>
      <vt:lpstr>RECHTEN VAN HET PARLEMENT</vt:lpstr>
      <vt:lpstr>KLASSIEKE GRONDRECHTEN 1848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DE GRONDWET VAN 1848</dc:title>
  <dc:creator>Jankees den Otter</dc:creator>
  <cp:lastModifiedBy>Jankees den Otter</cp:lastModifiedBy>
  <cp:revision>1</cp:revision>
  <dcterms:created xsi:type="dcterms:W3CDTF">2022-09-07T17:47:51Z</dcterms:created>
  <dcterms:modified xsi:type="dcterms:W3CDTF">2022-09-07T18:09:43Z</dcterms:modified>
</cp:coreProperties>
</file>