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3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72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3F348-6361-4D5B-8C4D-1D860BDC85A5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95687-549E-46DD-9A72-2495A77E69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83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2C750-2600-40D3-89EE-9E95FBA9D6AB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588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DE9597-709E-4AD0-9C22-AB0C6FB5C946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5853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050A48-432C-451D-B5DB-E6A5515F8F35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6556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92E943-AA17-4F2D-9305-07D5FE0A67E4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84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83A0B-0152-44B0-B494-D910D9FBB25D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3644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48919-9E5D-4872-9B33-E29C6D989840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558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45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18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277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17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25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913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85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235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38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23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92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8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59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230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2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03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59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0DED-7E33-824B-8C01-EA3BD04A80D6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56C2A-318B-A348-95F9-DA1733624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577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/>
              <a:t>1.1 </a:t>
            </a:r>
            <a:r>
              <a:rPr lang="nl-NL" dirty="0"/>
              <a:t>DE GRONDWET VAN 1848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HOOFDSTUK 1</a:t>
            </a:r>
          </a:p>
          <a:p>
            <a:pPr algn="ctr"/>
            <a:r>
              <a:rPr lang="nl-NL" dirty="0"/>
              <a:t>NEDERLAND VAN 1848 TOT 1914</a:t>
            </a:r>
          </a:p>
        </p:txBody>
      </p:sp>
    </p:spTree>
    <p:extLst>
      <p:ext uri="{BB962C8B-B14F-4D97-AF65-F5344CB8AC3E}">
        <p14:creationId xmlns:p14="http://schemas.microsoft.com/office/powerpoint/2010/main" val="108809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DISTRICTENSTELSEL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0" y="2336873"/>
            <a:ext cx="12191999" cy="3599316"/>
          </a:xfrm>
        </p:spPr>
        <p:txBody>
          <a:bodyPr/>
          <a:lstStyle/>
          <a:p>
            <a:r>
              <a:rPr lang="nl-NL" dirty="0"/>
              <a:t>Vertegenwoordigers worden voor de Tweede Kamer gekozen via het districtenstelsel</a:t>
            </a:r>
          </a:p>
          <a:p>
            <a:r>
              <a:rPr lang="nl-NL" b="1" dirty="0"/>
              <a:t>NL is opgedeeld in 100 districten</a:t>
            </a:r>
          </a:p>
          <a:p>
            <a:r>
              <a:rPr lang="nl-NL" b="1" dirty="0"/>
              <a:t>Elk district kiest één vertegenwoordiger</a:t>
            </a:r>
          </a:p>
          <a:p>
            <a:r>
              <a:rPr lang="nl-NL" dirty="0"/>
              <a:t>Alle partijen kunnen meedoen in alle districten</a:t>
            </a:r>
          </a:p>
          <a:p>
            <a:r>
              <a:rPr lang="nl-NL" b="1" dirty="0"/>
              <a:t>Alleen de winnaar van het district gaat naar de Tweede Kamer</a:t>
            </a:r>
          </a:p>
        </p:txBody>
      </p:sp>
    </p:spTree>
    <p:extLst>
      <p:ext uri="{BB962C8B-B14F-4D97-AF65-F5344CB8AC3E}">
        <p14:creationId xmlns:p14="http://schemas.microsoft.com/office/powerpoint/2010/main" val="11264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VOOR- EN NADELEN VAN HET DISTRICTENSTELSEL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VOORDELEN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0" y="3030008"/>
            <a:ext cx="5378677" cy="2906179"/>
          </a:xfrm>
        </p:spPr>
        <p:txBody>
          <a:bodyPr/>
          <a:lstStyle/>
          <a:p>
            <a:r>
              <a:rPr lang="nl-NL" dirty="0"/>
              <a:t>Elk district in NL is vertegenwoordigd in de 2</a:t>
            </a:r>
            <a:r>
              <a:rPr lang="nl-NL" baseline="30000" dirty="0"/>
              <a:t>e</a:t>
            </a:r>
            <a:r>
              <a:rPr lang="nl-NL" dirty="0"/>
              <a:t> kamer</a:t>
            </a:r>
          </a:p>
          <a:p>
            <a:r>
              <a:rPr lang="nl-NL" dirty="0"/>
              <a:t>Kiezers hebben een band met ’hun’ </a:t>
            </a:r>
            <a:r>
              <a:rPr lang="nl-NL" dirty="0" err="1"/>
              <a:t>volkvertegenwoordiger</a:t>
            </a:r>
            <a:endParaRPr lang="nl-NL" dirty="0"/>
          </a:p>
          <a:p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/>
              <a:t>NADELEN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6176119" cy="2906179"/>
          </a:xfrm>
        </p:spPr>
        <p:txBody>
          <a:bodyPr/>
          <a:lstStyle/>
          <a:p>
            <a:r>
              <a:rPr lang="nl-NL" dirty="0"/>
              <a:t>Grote groepen kiezers kunnen niet vertegenwoordigd zijn in de 2</a:t>
            </a:r>
            <a:r>
              <a:rPr lang="nl-NL" baseline="30000" dirty="0"/>
              <a:t>e</a:t>
            </a:r>
            <a:r>
              <a:rPr lang="nl-NL" dirty="0"/>
              <a:t> Kamer; geen evenredige vertegenwoordiging</a:t>
            </a:r>
          </a:p>
          <a:p>
            <a:r>
              <a:rPr lang="nl-NL" dirty="0"/>
              <a:t>Kleine partijen komen moeilijk in de 2</a:t>
            </a:r>
            <a:r>
              <a:rPr lang="nl-NL" baseline="30000" dirty="0"/>
              <a:t>e</a:t>
            </a:r>
            <a:r>
              <a:rPr lang="nl-NL" dirty="0"/>
              <a:t> kamer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55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53228"/>
            <a:ext cx="10467975" cy="1080938"/>
          </a:xfrm>
        </p:spPr>
        <p:txBody>
          <a:bodyPr>
            <a:normAutofit fontScale="90000"/>
          </a:bodyPr>
          <a:lstStyle/>
          <a:p>
            <a:pPr algn="ctr"/>
            <a:br>
              <a:rPr lang="nl-NL" b="1" dirty="0"/>
            </a:br>
            <a:r>
              <a:rPr lang="nl-NL" b="1" dirty="0"/>
              <a:t>PARLEMENT = STATEN-GENERAAL = 2</a:t>
            </a:r>
            <a:r>
              <a:rPr lang="nl-NL" b="1" baseline="30000" dirty="0"/>
              <a:t>E</a:t>
            </a:r>
            <a:r>
              <a:rPr lang="nl-NL" b="1" dirty="0"/>
              <a:t> EN 1</a:t>
            </a:r>
            <a:r>
              <a:rPr lang="nl-NL" b="1" baseline="30000" dirty="0"/>
              <a:t>E</a:t>
            </a:r>
            <a:r>
              <a:rPr lang="nl-NL" b="1" dirty="0"/>
              <a:t> KAMER</a:t>
            </a:r>
            <a:br>
              <a:rPr lang="nl-NL" b="1" dirty="0"/>
            </a:br>
            <a:r>
              <a:rPr lang="nl-NL" b="1" dirty="0"/>
              <a:t>									WETGEVENDE EN CONTROLERENDE MACHT 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7" name="Tijdelijke aanduiding voor verticale tekst 6"/>
          <p:cNvSpPr>
            <a:spLocks noGrp="1"/>
          </p:cNvSpPr>
          <p:nvPr>
            <p:ph idx="1"/>
          </p:nvPr>
        </p:nvSpPr>
        <p:spPr>
          <a:xfrm>
            <a:off x="838200" y="2009553"/>
            <a:ext cx="10515600" cy="4529470"/>
          </a:xfrm>
        </p:spPr>
        <p:txBody>
          <a:bodyPr>
            <a:normAutofit/>
          </a:bodyPr>
          <a:lstStyle/>
          <a:p>
            <a:r>
              <a:rPr lang="nl-NL" dirty="0"/>
              <a:t>Parlement = </a:t>
            </a:r>
            <a:r>
              <a:rPr lang="nl-NL" b="1" dirty="0"/>
              <a:t>volksvertegenwoordiging</a:t>
            </a:r>
            <a:r>
              <a:rPr lang="nl-NL" dirty="0"/>
              <a:t> = Staten-Generaal</a:t>
            </a:r>
          </a:p>
          <a:p>
            <a:r>
              <a:rPr lang="nl-NL" dirty="0"/>
              <a:t>S-G bestaat uit Eerste en Tweede Kamer</a:t>
            </a:r>
          </a:p>
          <a:p>
            <a:r>
              <a:rPr lang="nl-NL" b="1" dirty="0"/>
              <a:t>Parlement heeft hoogste macht in NL; zij controleren de regering</a:t>
            </a:r>
          </a:p>
          <a:p>
            <a:endParaRPr lang="nl-NL" dirty="0"/>
          </a:p>
          <a:p>
            <a:r>
              <a:rPr lang="nl-NL" dirty="0"/>
              <a:t>Tweede Kamer heeft nu 150 leden</a:t>
            </a:r>
          </a:p>
          <a:p>
            <a:r>
              <a:rPr lang="nl-NL" dirty="0"/>
              <a:t>Eerste kamer heeft nu 75 leden</a:t>
            </a:r>
          </a:p>
          <a:p>
            <a:endParaRPr lang="nl-NL" dirty="0"/>
          </a:p>
          <a:p>
            <a:r>
              <a:rPr lang="nl-NL" b="1" dirty="0"/>
              <a:t>Tweede Kamer belangrijker dan Eerste Kamer, omdat:</a:t>
            </a:r>
          </a:p>
          <a:p>
            <a:r>
              <a:rPr lang="nl-NL" dirty="0"/>
              <a:t>Tweede Kamer heeft meer rechten en wordt direct gekozen</a:t>
            </a:r>
          </a:p>
          <a:p>
            <a:r>
              <a:rPr lang="nl-NL" dirty="0"/>
              <a:t>Eerste Kamer heeft minder rechten en wordt indirect gekozen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77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RECHTEN VAN HET PARLEMENT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CONTROLERENDE RECHTEN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Recht van enquête 	           (1e en 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r>
              <a:rPr lang="nl-NL" dirty="0"/>
              <a:t>Recht van interpellatie              (1e en 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r>
              <a:rPr lang="nl-NL" dirty="0"/>
              <a:t>Recht van budget                      (1e en 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/>
              <a:t>WETGEVENDE RECHTEN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Recht van amendement 	      (2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r>
              <a:rPr lang="nl-NL" dirty="0"/>
              <a:t>Recht van initiatief 	            (2</a:t>
            </a:r>
            <a:r>
              <a:rPr lang="nl-NL" baseline="30000" dirty="0"/>
              <a:t>e</a:t>
            </a:r>
            <a:r>
              <a:rPr lang="nl-NL" dirty="0"/>
              <a:t> Kamer)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053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93548"/>
          </a:xfrm>
        </p:spPr>
        <p:txBody>
          <a:bodyPr>
            <a:normAutofit/>
          </a:bodyPr>
          <a:lstStyle/>
          <a:p>
            <a:pPr algn="ctr"/>
            <a:r>
              <a:rPr lang="nl-NL" altLang="nl-NL" b="1" dirty="0"/>
              <a:t>KLASSIEKE GRONDRECHTEN</a:t>
            </a:r>
            <a:br>
              <a:rPr lang="nl-NL" altLang="nl-NL" b="1" dirty="0"/>
            </a:br>
            <a:r>
              <a:rPr lang="nl-NL" altLang="nl-NL" b="1" dirty="0"/>
              <a:t>1848</a:t>
            </a:r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88288"/>
            <a:ext cx="10515600" cy="4710223"/>
          </a:xfrm>
        </p:spPr>
        <p:txBody>
          <a:bodyPr>
            <a:normAutofit lnSpcReduction="10000"/>
          </a:bodyPr>
          <a:lstStyle/>
          <a:p>
            <a:r>
              <a:rPr lang="nl-NL" altLang="nl-NL" b="1" dirty="0"/>
              <a:t>Klassieke grondrechten = vrijheidsrechten</a:t>
            </a:r>
          </a:p>
          <a:p>
            <a:r>
              <a:rPr lang="nl-NL" altLang="nl-NL" b="1" dirty="0"/>
              <a:t>Doel klassieke grondrechten in grondwet  </a:t>
            </a:r>
            <a:r>
              <a:rPr lang="nl-NL" altLang="nl-NL" b="1" dirty="0">
                <a:sym typeface="Wingdings" pitchFamily="2" charset="2"/>
              </a:rPr>
              <a:t> Burgers beschermen tegen overheid</a:t>
            </a:r>
          </a:p>
          <a:p>
            <a:endParaRPr lang="nl-NL" altLang="nl-NL" dirty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nl-NL" altLang="nl-NL" dirty="0">
                <a:sym typeface="Wingdings" pitchFamily="2" charset="2"/>
              </a:rPr>
              <a:t>Recht op gelijke behandeling (art. 1)</a:t>
            </a:r>
          </a:p>
          <a:p>
            <a:r>
              <a:rPr lang="nl-NL" altLang="nl-NL" dirty="0">
                <a:sym typeface="Wingdings" pitchFamily="2" charset="2"/>
              </a:rPr>
              <a:t>Vrijheid van meningsuiting</a:t>
            </a:r>
          </a:p>
          <a:p>
            <a:r>
              <a:rPr lang="nl-NL" altLang="nl-NL" dirty="0">
                <a:sym typeface="Wingdings" pitchFamily="2" charset="2"/>
              </a:rPr>
              <a:t>Vrijheid van drukpers</a:t>
            </a:r>
          </a:p>
          <a:p>
            <a:r>
              <a:rPr lang="nl-NL" altLang="nl-NL" dirty="0">
                <a:sym typeface="Wingdings" pitchFamily="2" charset="2"/>
              </a:rPr>
              <a:t>Vrijheid van vereniging en vergadering</a:t>
            </a:r>
          </a:p>
          <a:p>
            <a:r>
              <a:rPr lang="nl-NL" altLang="nl-NL" dirty="0">
                <a:sym typeface="Wingdings" pitchFamily="2" charset="2"/>
              </a:rPr>
              <a:t>Vrijheid van godsdienst    					           scheiding van kerk en staat</a:t>
            </a:r>
          </a:p>
          <a:p>
            <a:r>
              <a:rPr lang="nl-NL" altLang="nl-NL" dirty="0">
                <a:sym typeface="Wingdings" pitchFamily="2" charset="2"/>
              </a:rPr>
              <a:t>Vrijheid van onderwijs</a:t>
            </a:r>
          </a:p>
          <a:p>
            <a:endParaRPr lang="nl-NL" alt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07" y="2985130"/>
            <a:ext cx="4778793" cy="385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83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nl-NL" altLang="nl-NL" sz="4000" b="1" dirty="0"/>
              <a:t>KONING WILLEM I</a:t>
            </a:r>
            <a:br>
              <a:rPr lang="nl-NL" altLang="nl-NL" sz="4000" b="1" dirty="0"/>
            </a:br>
            <a:r>
              <a:rPr lang="nl-NL" altLang="nl-NL" sz="4000" b="1" dirty="0"/>
              <a:t>1813 - 1840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0321" y="2336873"/>
            <a:ext cx="9613861" cy="386190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nl-NL" altLang="nl-NL" b="1" dirty="0"/>
              <a:t>Taken vastgelegd in grondwet</a:t>
            </a:r>
            <a:endParaRPr lang="nl-NL" altLang="nl-NL" b="1" dirty="0">
              <a:sym typeface="Wingdings" panose="05000000000000000000" pitchFamily="2" charset="2"/>
            </a:endParaRPr>
          </a:p>
          <a:p>
            <a:pPr eaLnBrk="1" hangingPunct="1"/>
            <a:r>
              <a:rPr lang="nl-NL" altLang="nl-NL" b="1" dirty="0">
                <a:sym typeface="Wingdings" panose="05000000000000000000" pitchFamily="2" charset="2"/>
              </a:rPr>
              <a:t>Koning heeft veel macht</a:t>
            </a:r>
          </a:p>
          <a:p>
            <a:pPr eaLnBrk="1" hangingPunct="1"/>
            <a:r>
              <a:rPr lang="nl-NL" altLang="nl-NL" b="1" dirty="0">
                <a:sym typeface="Wingdings" panose="05000000000000000000" pitchFamily="2" charset="2"/>
              </a:rPr>
              <a:t>Willem I is staatshoofd en regeringsleider</a:t>
            </a:r>
          </a:p>
          <a:p>
            <a:pPr eaLnBrk="1" hangingPunct="1"/>
            <a:r>
              <a:rPr lang="nl-NL" altLang="nl-NL" b="1" dirty="0">
                <a:sym typeface="Wingdings" panose="05000000000000000000" pitchFamily="2" charset="2"/>
              </a:rPr>
              <a:t>Ministers zijn zijn dienaren</a:t>
            </a:r>
            <a:endParaRPr lang="nl-NL" altLang="nl-NL" b="1" dirty="0"/>
          </a:p>
          <a:p>
            <a:pPr eaLnBrk="1" hangingPunct="1"/>
            <a:endParaRPr lang="nl-NL" altLang="nl-NL" b="1" dirty="0"/>
          </a:p>
          <a:p>
            <a:pPr eaLnBrk="1" hangingPunct="1"/>
            <a:r>
              <a:rPr lang="nl-NL" altLang="nl-NL" b="1" dirty="0"/>
              <a:t>Willem I geeft opdracht om wetten uit te voeren aan ministers</a:t>
            </a:r>
          </a:p>
          <a:p>
            <a:r>
              <a:rPr lang="nl-NL" altLang="nl-NL" b="1" dirty="0"/>
              <a:t>Willem I benoemt en ontslaat ministers</a:t>
            </a:r>
          </a:p>
          <a:p>
            <a:r>
              <a:rPr lang="nl-NL" altLang="nl-NL" b="1" dirty="0"/>
              <a:t>Willem I benoemt leden van de 1</a:t>
            </a:r>
            <a:r>
              <a:rPr lang="nl-NL" altLang="nl-NL" b="1" baseline="30000" dirty="0"/>
              <a:t>e</a:t>
            </a:r>
            <a:r>
              <a:rPr lang="nl-NL" altLang="nl-NL" b="1" dirty="0"/>
              <a:t> Kamer</a:t>
            </a:r>
          </a:p>
          <a:p>
            <a:r>
              <a:rPr lang="nl-NL" altLang="nl-NL" b="1" dirty="0"/>
              <a:t>Willem I regeert bij Koninklijk Besluit, waardoor hij zijn plannen niet  met 2</a:t>
            </a:r>
            <a:r>
              <a:rPr lang="nl-NL" altLang="nl-NL" b="1" baseline="30000" dirty="0"/>
              <a:t>e</a:t>
            </a:r>
            <a:r>
              <a:rPr lang="nl-NL" altLang="nl-NL" b="1" dirty="0"/>
              <a:t> Kamer hoeft te bespreken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545" y="2101113"/>
            <a:ext cx="2476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66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nl-NL" altLang="nl-NL" sz="4000" b="1" dirty="0"/>
              <a:t>STATEN-GENERAAL</a:t>
            </a:r>
            <a:br>
              <a:rPr lang="nl-NL" altLang="nl-NL" sz="4000" b="1" dirty="0"/>
            </a:br>
            <a:r>
              <a:rPr lang="nl-NL" altLang="nl-NL" sz="4000" b="1" dirty="0"/>
              <a:t>1813-1848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b="1" dirty="0"/>
              <a:t>Parlement = volksvertegenwoordiging</a:t>
            </a:r>
          </a:p>
          <a:p>
            <a:pPr eaLnBrk="1" hangingPunct="1"/>
            <a:r>
              <a:rPr lang="nl-NL" altLang="nl-NL" b="1" dirty="0"/>
              <a:t>Niet gekozen</a:t>
            </a:r>
            <a:endParaRPr lang="nl-NL" altLang="nl-NL" b="1" dirty="0">
              <a:sym typeface="Wingdings" panose="05000000000000000000" pitchFamily="2" charset="2"/>
            </a:endParaRPr>
          </a:p>
          <a:p>
            <a:pPr eaLnBrk="1" hangingPunct="1"/>
            <a:r>
              <a:rPr lang="nl-NL" altLang="nl-NL" b="1" dirty="0">
                <a:sym typeface="Wingdings" panose="05000000000000000000" pitchFamily="2" charset="2"/>
              </a:rPr>
              <a:t>1</a:t>
            </a:r>
            <a:r>
              <a:rPr lang="nl-NL" altLang="nl-NL" b="1" baseline="30000" dirty="0">
                <a:sym typeface="Wingdings" panose="05000000000000000000" pitchFamily="2" charset="2"/>
              </a:rPr>
              <a:t>e</a:t>
            </a:r>
            <a:r>
              <a:rPr lang="nl-NL" altLang="nl-NL" b="1" dirty="0">
                <a:sym typeface="Wingdings" panose="05000000000000000000" pitchFamily="2" charset="2"/>
              </a:rPr>
              <a:t> kamer benoemd door de koning</a:t>
            </a:r>
          </a:p>
          <a:p>
            <a:pPr eaLnBrk="1" hangingPunct="1"/>
            <a:r>
              <a:rPr lang="nl-NL" altLang="nl-NL" b="1" dirty="0">
                <a:sym typeface="Wingdings" panose="05000000000000000000" pitchFamily="2" charset="2"/>
              </a:rPr>
              <a:t>2</a:t>
            </a:r>
            <a:r>
              <a:rPr lang="nl-NL" altLang="nl-NL" b="1" baseline="30000" dirty="0">
                <a:sym typeface="Wingdings" panose="05000000000000000000" pitchFamily="2" charset="2"/>
              </a:rPr>
              <a:t>e</a:t>
            </a:r>
            <a:r>
              <a:rPr lang="nl-NL" altLang="nl-NL" b="1" dirty="0">
                <a:sym typeface="Wingdings" panose="05000000000000000000" pitchFamily="2" charset="2"/>
              </a:rPr>
              <a:t> kamer benoemd door Provinciale Staten </a:t>
            </a:r>
          </a:p>
          <a:p>
            <a:pPr eaLnBrk="1" hangingPunct="1"/>
            <a:r>
              <a:rPr lang="nl-NL" altLang="nl-NL" b="1" dirty="0">
                <a:sym typeface="Wingdings" panose="05000000000000000000" pitchFamily="2" charset="2"/>
              </a:rPr>
              <a:t>Benoemd door besturen van steden 				           en dorpen  </a:t>
            </a:r>
            <a:endParaRPr lang="nl-NL" altLang="nl-NL" b="1" dirty="0"/>
          </a:p>
          <a:p>
            <a:pPr eaLnBrk="1" hangingPunct="1"/>
            <a:r>
              <a:rPr lang="nl-NL" altLang="nl-NL" b="1" dirty="0"/>
              <a:t> Rijke families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663" y="3391786"/>
            <a:ext cx="4933662" cy="346621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325294" y="2923953"/>
            <a:ext cx="2562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1815 Staten-Generaal in Brussel</a:t>
            </a:r>
          </a:p>
        </p:txBody>
      </p:sp>
    </p:spTree>
    <p:extLst>
      <p:ext uri="{BB962C8B-B14F-4D97-AF65-F5344CB8AC3E}">
        <p14:creationId xmlns:p14="http://schemas.microsoft.com/office/powerpoint/2010/main" val="38197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b="1" dirty="0"/>
              <a:t>OPKOMST VAN DE LIBERALEN</a:t>
            </a:r>
            <a:br>
              <a:rPr lang="nl-NL" altLang="nl-NL" b="1" dirty="0"/>
            </a:br>
            <a:r>
              <a:rPr lang="nl-NL" altLang="nl-NL" b="1" dirty="0"/>
              <a:t>VANAF 1825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nl-NL" altLang="nl-NL" b="1" dirty="0"/>
              <a:t>Liberalen afkomstig uit hogere burgerij:</a:t>
            </a:r>
          </a:p>
          <a:p>
            <a:pPr eaLnBrk="1" hangingPunct="1">
              <a:defRPr/>
            </a:pPr>
            <a:r>
              <a:rPr lang="nl-NL" altLang="nl-NL" dirty="0"/>
              <a:t>Betalen veel belasting</a:t>
            </a:r>
          </a:p>
          <a:p>
            <a:pPr eaLnBrk="1" hangingPunct="1">
              <a:defRPr/>
            </a:pPr>
            <a:r>
              <a:rPr lang="nl-NL" altLang="nl-NL" dirty="0"/>
              <a:t>geen politieke macht</a:t>
            </a:r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r>
              <a:rPr lang="nl-NL" altLang="nl-NL" b="1" dirty="0"/>
              <a:t>Liberalen eisen:  </a:t>
            </a:r>
            <a:endParaRPr lang="nl-NL" altLang="nl-NL" b="1" dirty="0">
              <a:sym typeface="Wingdings" panose="05000000000000000000" pitchFamily="2" charset="2"/>
            </a:endParaRPr>
          </a:p>
          <a:p>
            <a:pPr eaLnBrk="1" hangingPunct="1">
              <a:defRPr/>
            </a:pPr>
            <a:r>
              <a:rPr lang="nl-NL" altLang="nl-NL" dirty="0"/>
              <a:t>Censuskiesrecht om parlement te kiezen</a:t>
            </a:r>
          </a:p>
          <a:p>
            <a:pPr eaLnBrk="1" hangingPunct="1">
              <a:defRPr/>
            </a:pPr>
            <a:r>
              <a:rPr lang="nl-NL" altLang="nl-NL" dirty="0"/>
              <a:t>Parlement beslist over plannen van regering</a:t>
            </a:r>
          </a:p>
          <a:p>
            <a:pPr eaLnBrk="1" hangingPunct="1">
              <a:defRPr/>
            </a:pPr>
            <a:r>
              <a:rPr lang="nl-NL" altLang="nl-NL" dirty="0"/>
              <a:t>Burgerlijke vrijheden, zoals vrijheid van meningsuiting en godsdienstvrijheid</a:t>
            </a:r>
          </a:p>
          <a:p>
            <a:pPr eaLnBrk="1" hangingPunct="1">
              <a:defRPr/>
            </a:pPr>
            <a:r>
              <a:rPr lang="nl-NL" altLang="nl-NL" dirty="0"/>
              <a:t>Economische vrijheden</a:t>
            </a:r>
          </a:p>
          <a:p>
            <a:pPr marL="0" indent="0">
              <a:buNone/>
              <a:defRPr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71572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b="1" dirty="0"/>
              <a:t>HET REVOLUTIEJAAR 1848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0321" y="2105247"/>
            <a:ext cx="9613861" cy="38309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Overal in Europa revoluties door hogere burgerij, die            politieke macht willen.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Willem II geeft opdracht voor een nieuwe grondwet aan de liberaal Thorbecke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Reden = Willem II wil revolutie in NL voorkomen en deel    macht behouden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63" y="4143324"/>
            <a:ext cx="3856074" cy="271467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36983" y="5507665"/>
            <a:ext cx="3329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1848 Volksoproer op de dam in Amsterdam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984" y="856965"/>
            <a:ext cx="2337601" cy="3576811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154093" y="4646428"/>
            <a:ext cx="1496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Koning Willem II</a:t>
            </a:r>
          </a:p>
        </p:txBody>
      </p:sp>
    </p:spTree>
    <p:extLst>
      <p:ext uri="{BB962C8B-B14F-4D97-AF65-F5344CB8AC3E}">
        <p14:creationId xmlns:p14="http://schemas.microsoft.com/office/powerpoint/2010/main" val="204348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b="1" dirty="0"/>
              <a:t>DE GRONDWET VAN RUDOLF THORBECKE</a:t>
            </a:r>
            <a:br>
              <a:rPr lang="nl-NL" altLang="nl-NL" b="1" dirty="0"/>
            </a:br>
            <a:r>
              <a:rPr lang="nl-NL" altLang="nl-NL" b="1" dirty="0"/>
              <a:t>1848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0321" y="2052084"/>
            <a:ext cx="9613861" cy="388410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Liberaal karakter (Thorbecke):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Vrijheidsrechten </a:t>
            </a:r>
            <a:r>
              <a:rPr lang="nl-NL" altLang="nl-NL" b="1" dirty="0"/>
              <a:t>= klassieke grondrechten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Politieke verhoudingen tussen koning, ministers en 	              parlement veranderen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Censuskiesrecht</a:t>
            </a:r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Koning verliest macht door: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Verkiezing 1</a:t>
            </a:r>
            <a:r>
              <a:rPr lang="nl-NL" altLang="nl-NL" baseline="30000" dirty="0"/>
              <a:t>e</a:t>
            </a:r>
            <a:r>
              <a:rPr lang="nl-NL" altLang="nl-NL" dirty="0"/>
              <a:t> kamer door Provinciale Staten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Censuskiesrecht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/>
              <a:t>Ministeri</a:t>
            </a:r>
            <a:r>
              <a:rPr lang="nl-NL" altLang="nl-NL" b="1" dirty="0">
                <a:cs typeface="Arial" charset="0"/>
              </a:rPr>
              <a:t>ë</a:t>
            </a:r>
            <a:r>
              <a:rPr lang="nl-NL" altLang="nl-NL" b="1" dirty="0"/>
              <a:t>le verantwoordelijkheid</a:t>
            </a:r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In grondwet staan belangrijkste rechten en plichten van het volk en de spelregels van ons bestuur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682" y="2585407"/>
            <a:ext cx="31750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5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NL" altLang="nl-NL" sz="4000" b="1" dirty="0"/>
              <a:t>MINISTERIËLE VERANTWOORDELIJKHEID</a:t>
            </a:r>
            <a:br>
              <a:rPr lang="nl-NL" altLang="nl-NL" sz="4000" b="1" dirty="0"/>
            </a:br>
            <a:r>
              <a:rPr lang="nl-NL" altLang="nl-NL" sz="3200" b="1" i="1" dirty="0"/>
              <a:t>DE KONING IS ONSCHENDBAAR</a:t>
            </a:r>
            <a:endParaRPr lang="nl-NL" altLang="nl-NL" sz="4000" b="1" i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7658" y="2030819"/>
            <a:ext cx="11276142" cy="482718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l-NL" altLang="nl-NL" dirty="0"/>
              <a:t>Ministers moeten verantwoording afleggen voor eigen daden aan 2</a:t>
            </a:r>
            <a:r>
              <a:rPr lang="nl-NL" altLang="nl-NL" baseline="30000" dirty="0"/>
              <a:t>e</a:t>
            </a:r>
            <a:r>
              <a:rPr lang="nl-NL" altLang="nl-NL" dirty="0"/>
              <a:t> kamer en niet meer aan de koning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Ministers moeten verantwoording afleggen voor daden van koning aan 2</a:t>
            </a:r>
            <a:r>
              <a:rPr lang="nl-NL" altLang="nl-NL" baseline="30000" dirty="0"/>
              <a:t>e</a:t>
            </a:r>
            <a:r>
              <a:rPr lang="nl-NL" altLang="nl-NL" dirty="0"/>
              <a:t> kamer  </a:t>
            </a:r>
            <a:r>
              <a:rPr lang="nl-NL" altLang="nl-NL" dirty="0"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>
                <a:sym typeface="Wingdings" pitchFamily="2" charset="2"/>
              </a:rPr>
              <a:t>Ministeriele verantwoordelijkheid             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b="1" dirty="0">
                <a:sym typeface="Wingdings" pitchFamily="2" charset="2"/>
              </a:rPr>
              <a:t>De koning is onschendbaar; </a:t>
            </a:r>
            <a:r>
              <a:rPr lang="nl-NL" altLang="nl-NL" dirty="0">
                <a:sym typeface="Wingdings" pitchFamily="2" charset="2"/>
              </a:rPr>
              <a:t>minister-president legt                                verantwoording af aan 2</a:t>
            </a:r>
            <a:r>
              <a:rPr lang="nl-NL" altLang="nl-NL" baseline="30000" dirty="0">
                <a:sym typeface="Wingdings" pitchFamily="2" charset="2"/>
              </a:rPr>
              <a:t>e</a:t>
            </a:r>
            <a:r>
              <a:rPr lang="nl-NL" altLang="nl-NL" dirty="0">
                <a:sym typeface="Wingdings" pitchFamily="2" charset="2"/>
              </a:rPr>
              <a:t> kamer voor handelen van de koning</a:t>
            </a:r>
            <a:endParaRPr lang="nl-NL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r>
              <a:rPr lang="nl-NL" altLang="nl-NL" dirty="0"/>
              <a:t>Dus koning krijgt minder macht en regering en 2</a:t>
            </a:r>
            <a:r>
              <a:rPr lang="nl-NL" altLang="nl-NL" baseline="30000" dirty="0"/>
              <a:t>e</a:t>
            </a:r>
            <a:r>
              <a:rPr lang="nl-NL" altLang="nl-NL" dirty="0"/>
              <a:t> kamer krijgen meer macht</a:t>
            </a:r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  <a:p>
            <a:pPr eaLnBrk="1" hangingPunct="1">
              <a:lnSpc>
                <a:spcPct val="90000"/>
              </a:lnSpc>
            </a:pPr>
            <a:endParaRPr lang="nl-NL" alt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801" y="3251831"/>
            <a:ext cx="3119199" cy="29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4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CENSUSKIESRECHT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Alleen mannen, die veel belasting betaalden,                       mochten stemmen</a:t>
            </a:r>
            <a:r>
              <a:rPr lang="nl-NL" dirty="0"/>
              <a:t>; zij waren succesvol en dus                       geschikt om over belangrijke zaken te beslissen</a:t>
            </a:r>
          </a:p>
          <a:p>
            <a:r>
              <a:rPr lang="nl-NL" dirty="0"/>
              <a:t>In tegenstelling tot de armen, die vaak 			        analfabeet waren en vrouwen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172" y="2115879"/>
            <a:ext cx="3919586" cy="459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5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CENSUSKIESRECHT 2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DIRECT GEKOZEN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Gemeenteraad</a:t>
            </a:r>
          </a:p>
          <a:p>
            <a:r>
              <a:rPr lang="nl-NL" dirty="0"/>
              <a:t>Provinciale Staten</a:t>
            </a:r>
          </a:p>
          <a:p>
            <a:r>
              <a:rPr lang="nl-NL" dirty="0"/>
              <a:t>Tweede Kamer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nl-NL" dirty="0"/>
              <a:t>INDIRECT GEKOZEN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Eerste Kamer door Provinciale Staten</a:t>
            </a:r>
          </a:p>
        </p:txBody>
      </p:sp>
    </p:spTree>
    <p:extLst>
      <p:ext uri="{BB962C8B-B14F-4D97-AF65-F5344CB8AC3E}">
        <p14:creationId xmlns:p14="http://schemas.microsoft.com/office/powerpoint/2010/main" val="14880835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690</Words>
  <Application>Microsoft Office PowerPoint</Application>
  <PresentationFormat>Breedbeeld</PresentationFormat>
  <Paragraphs>119</Paragraphs>
  <Slides>14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Berlijn</vt:lpstr>
      <vt:lpstr>1.1 DE GRONDWET VAN 1848</vt:lpstr>
      <vt:lpstr>KONING WILLEM I 1813 - 1840</vt:lpstr>
      <vt:lpstr>STATEN-GENERAAL 1813-1848</vt:lpstr>
      <vt:lpstr>OPKOMST VAN DE LIBERALEN VANAF 1825</vt:lpstr>
      <vt:lpstr>HET REVOLUTIEJAAR 1848</vt:lpstr>
      <vt:lpstr>DE GRONDWET VAN RUDOLF THORBECKE 1848</vt:lpstr>
      <vt:lpstr>MINISTERIËLE VERANTWOORDELIJKHEID DE KONING IS ONSCHENDBAAR</vt:lpstr>
      <vt:lpstr>CENSUSKIESRECHT 1</vt:lpstr>
      <vt:lpstr>CENSUSKIESRECHT 2</vt:lpstr>
      <vt:lpstr>DISTRICTENSTELSEL</vt:lpstr>
      <vt:lpstr>VOOR- EN NADELEN VAN HET DISTRICTENSTELSEL</vt:lpstr>
      <vt:lpstr> PARLEMENT = STATEN-GENERAAL = 2E EN 1E KAMER          WETGEVENDE EN CONTROLERENDE MACHT  </vt:lpstr>
      <vt:lpstr>RECHTEN VAN HET PARLEMENT</vt:lpstr>
      <vt:lpstr>KLASSIEKE GRONDRECHTEN 1848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DE GRONDWET VAN 1848</dc:title>
  <dc:creator>Jankees den Otter</dc:creator>
  <cp:lastModifiedBy>Jankees den Otter</cp:lastModifiedBy>
  <cp:revision>1</cp:revision>
  <dcterms:created xsi:type="dcterms:W3CDTF">2022-09-07T17:47:51Z</dcterms:created>
  <dcterms:modified xsi:type="dcterms:W3CDTF">2022-09-07T18:09:43Z</dcterms:modified>
</cp:coreProperties>
</file>